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1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2.png" ContentType="image/png"/>
  <Override PartName="/ppt/media/image11.png" ContentType="image/png"/>
  <Override PartName="/ppt/media/image17.png" ContentType="image/pn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7" r:id="rId7"/>
    <p:sldMasterId id="2147483658" r:id="rId8"/>
    <p:sldMasterId id="2147483659" r:id="rId9"/>
    <p:sldMasterId id="2147483660" r:id="rId10"/>
    <p:sldMasterId id="2147483661" r:id="rId11"/>
    <p:sldMasterId id="2147483662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</p:sldIdLst>
  <p:sldSz cx="9144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C8A8D5-A136-4EAB-8836-140BE7A1389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E727522-A5DB-4FF6-89C0-DA4AEBC8C58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5E564F9-3972-4041-A52E-FA63A2FC138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D141C2B-5E33-4874-8139-B5D5DB59FAA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CE52CB9-842B-4DEA-B9AB-AEF0E8F1353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2BA69F7-EA13-4491-A31F-7603200A6BD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CD383BA-9712-43BD-905D-434738A94EE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432000" indent="-32400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291359F-78CA-4D0A-AD8A-685060E0384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anchorCtr="1" vert="eaVert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432000" indent="-32400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608773F-94F7-4C3F-8F38-78425A39BDE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33C1941-DC61-42D6-B467-0EB2D53F16D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4000" strike="noStrike" u="non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62BC3F5-95E7-482C-BADC-3CE38419FAC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BE89EB0-375D-4178-AAB0-07224AD0461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D1AAB46-C7E4-46FC-99FA-197267CAA31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D17036C-A4F4-47A4-A233-5CFBA18D205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2C7189A-F766-4502-9F51-917367B169D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83556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3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North American Freight Data Analysis</a:t>
            </a:r>
            <a:br>
              <a:rPr sz="3600"/>
            </a:br>
            <a:endParaRPr b="0" lang="en-US" sz="3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491400" y="3203280"/>
            <a:ext cx="7858080" cy="2696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U.S. Freight Transportation EDA Summary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Presented by: John Evans OKyere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Top 3 Cost-Inefficient Routes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26240" y="152316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.NY-Ontario leads inefficiency at $35K, triple ND-Ontario's cost—urgent need for route optimization or modal shifts.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 rot="21597000">
            <a:off x="2060640" y="2433600"/>
            <a:ext cx="5450400" cy="4309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Top Commodity by Volume </a:t>
            </a:r>
            <a:endParaRPr b="1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Machinery &amp; Electrical Equipment dominate freight volume, reflecting strong industrial demand. Plastics and Vehicles follow closely, signaling robust manufacturing and consumer activity.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838080" y="3876480"/>
            <a:ext cx="7557480" cy="2704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Top 10 Commodity by Revenue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41732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Vehicles and Mineral Fuels lead with nearly $1 trillion in revenue, highlighting strong consumer and energy demand. Machinery and Electrical Equipment follow closely, underscoring sustained industrial growth.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205920" y="3576600"/>
            <a:ext cx="8750880" cy="3029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spAutoFit/>
          </a:bodyPr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Cross-Border Freight Analysis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456840" y="3494520"/>
            <a:ext cx="8229240" cy="3148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" name=""/>
          <p:cNvSpPr txBox="1"/>
          <p:nvPr/>
        </p:nvSpPr>
        <p:spPr>
          <a:xfrm>
            <a:off x="430200" y="1774440"/>
            <a:ext cx="8011800" cy="167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Truck and Rail dominate cross-border shipments, handling the bulk of heavy freight volumes. Vessels and Air play critical roles for specialized long-distance and high-value cargo.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3280" y="3052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spAutoFit/>
          </a:bodyPr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Seasonal Freight Movement by Mode</a:t>
            </a:r>
            <a:endParaRPr b="1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663480" y="3416400"/>
            <a:ext cx="8229240" cy="2709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" name=""/>
          <p:cNvSpPr txBox="1"/>
          <p:nvPr/>
        </p:nvSpPr>
        <p:spPr>
          <a:xfrm>
            <a:off x="113760" y="1226160"/>
            <a:ext cx="8335800" cy="146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Truck and Rail shipments show clear seasonal peaks, aligning with retail and manufacturing cycles. Air and Vessel volumes remain steadier, serving time-sensitive and bulk international trade year-round.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552960" y="1282680"/>
            <a:ext cx="18072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80080" y="28260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spAutoFit/>
          </a:bodyPr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freight charges across transport modes</a:t>
            </a:r>
            <a:endParaRPr b="1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410760" y="3780000"/>
            <a:ext cx="8229240" cy="2792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"/>
          <p:cNvSpPr txBox="1"/>
          <p:nvPr/>
        </p:nvSpPr>
        <p:spPr>
          <a:xfrm>
            <a:off x="714600" y="1413360"/>
            <a:ext cx="7197480" cy="167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Air freight costs peak seasonally, while truck/rail rates stay stable—ideal for budget planning. Vessels offer the lowest cost for bulk shipments.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80320" y="-24804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spAutoFit/>
          </a:bodyPr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top 10 ports by total freight volume</a:t>
            </a:r>
            <a:endParaRPr b="1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880920" y="2953440"/>
            <a:ext cx="6613920" cy="2898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"/>
          <p:cNvSpPr txBox="1"/>
          <p:nvPr/>
        </p:nvSpPr>
        <p:spPr>
          <a:xfrm>
            <a:off x="499320" y="1021680"/>
            <a:ext cx="8326440" cy="145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Chicago dominates with 409B kg—triple Houston’s volume. Texas and Great Lakes ports handle critical trade flows, reflecting key regional supply chains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top 10 ports by total freight Revenue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122760" y="3111120"/>
            <a:ext cx="8249760" cy="3582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" name=""/>
          <p:cNvSpPr txBox="1"/>
          <p:nvPr/>
        </p:nvSpPr>
        <p:spPr>
          <a:xfrm>
            <a:off x="798840" y="1275120"/>
            <a:ext cx="7220520" cy="132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Laredo leads with $639B, outpacing Detroit ($297B) and Chicago ($157B)—land borders dominate high-value trade.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spAutoFit/>
          </a:bodyPr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potential inefficiencies based on average cost per weight</a:t>
            </a:r>
            <a:endParaRPr b="1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879120" y="3537720"/>
            <a:ext cx="6940080" cy="301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9" name=""/>
          <p:cNvSpPr txBox="1"/>
          <p:nvPr/>
        </p:nvSpPr>
        <p:spPr>
          <a:xfrm>
            <a:off x="729720" y="1766520"/>
            <a:ext cx="7535520" cy="1474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Port Arthur, TX ($327M) and Anacortes, WA ($57M) show highest inefficiencies—cost/kg ratios 5-6X higher than Chicago/Houston. Prioritize these for cost audits.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spAutoFit/>
          </a:bodyPr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Containerization Impact on Trade Value</a:t>
            </a:r>
            <a:endParaRPr b="1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978840" y="3025080"/>
            <a:ext cx="6863040" cy="3598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2" name=""/>
          <p:cNvSpPr txBox="1"/>
          <p:nvPr/>
        </p:nvSpPr>
        <p:spPr>
          <a:xfrm>
            <a:off x="583920" y="1229040"/>
            <a:ext cx="7919640" cy="120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Containerized shipments drive 3X higher trade value than non-containerized cargo—proving efficiency boosts worth.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Seasonal Freight Volume Trends</a:t>
            </a:r>
            <a:endParaRPr b="1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858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Freight volumes peak consistently in Q4—holiday demand drives shipments up 30% vs. Q2 lows. Plan capacity early for November spikes.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67680" y="3714840"/>
            <a:ext cx="8843040" cy="3029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spAutoFit/>
          </a:bodyPr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Most Cost-Efficient Transport Modes per Country</a:t>
            </a:r>
            <a:endParaRPr b="1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 rot="3600">
            <a:off x="1603080" y="3259080"/>
            <a:ext cx="6118200" cy="3543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"/>
          <p:cNvSpPr txBox="1"/>
          <p:nvPr/>
        </p:nvSpPr>
        <p:spPr>
          <a:xfrm>
            <a:off x="637560" y="1382400"/>
            <a:ext cx="7911720" cy="114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Rail dominates cost efficiency in Mexico at just $0.01/kg—beating pipelines ($0.02) and other modes. This highlights rail’s key role in cross-border trade.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spAutoFit/>
          </a:bodyPr>
          <a:p>
            <a:pPr indent="0" algn="ctr">
              <a:buNone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Recommendations</a:t>
            </a:r>
            <a:endParaRPr b="1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7" name=""/>
          <p:cNvSpPr txBox="1"/>
          <p:nvPr/>
        </p:nvSpPr>
        <p:spPr>
          <a:xfrm>
            <a:off x="391680" y="2189160"/>
            <a:ext cx="8641800" cy="528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1.Cross-Border Optimization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Audit NY-Ontario route to address $35K inefficiency. Target 40% cost reduction by streamlining customs.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2.Modal Shift Strategy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Transition "Other" mode shipments to rail/truck, leveraging their 99% better efficiency scores.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3.Air Freight Governance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Implement approval controls for air shipments to capture $12K/ton savings opportunities.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4.Efficiency Task Force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Replicate best practices from top-performing routes within 60 days.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245400" y="291744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THANK YOU.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560" y="36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Seasonal Revenue Trends</a:t>
            </a:r>
            <a:endParaRPr b="1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3716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Revenue peaks late-year (Q4) with consistent 40%+ jumps over mid-year lows—align pricing and capacity strategies with this cyclical pattern.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236160" y="9231840"/>
            <a:ext cx="9143640" cy="5542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4040" y="3095280"/>
            <a:ext cx="9143640" cy="3556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Weight vs Trade Value Correlation</a:t>
            </a:r>
            <a:endParaRPr b="1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As weight increases, trade value generally increases as well, especially beyond a certain volume threshold.. 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1322280" y="3377520"/>
            <a:ext cx="6075360" cy="3320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spAutoFit/>
          </a:bodyPr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Freight Records by Transportation Mode</a:t>
            </a:r>
            <a:endParaRPr b="1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228600" y="137160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Trucking leads freight volume (72% share), air ranks second (18%) despite higher costs, while mail trails (2%)—modal split reflects cost vs. speed tradeoffs.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1029600" y="3702600"/>
            <a:ext cx="6782400" cy="3064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Top 10 U.S. States by Freight Volume and Transportation Mode</a:t>
            </a:r>
            <a:endParaRPr b="1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Texas leads in total freight volume, with truck transportation as the dominant mode. California follows closely, also driven primarily by truck shipments.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1198440" y="3382560"/>
            <a:ext cx="6967080" cy="3415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-22824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U.S. Freight Transportation Trends by Mode</a:t>
            </a:r>
            <a:endParaRPr b="1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93720" y="77796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Transportation modes varied significantly over time. Vessel consistently led in freight volume, while rail remained the least utilized. A notable dip occurred across most modes around mid-2022, indicating a potential industry-wide disruption.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457200" y="3200400"/>
            <a:ext cx="8686800" cy="3632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Revenue Contribution by Transport Mode</a:t>
            </a:r>
            <a:endParaRPr b="1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Trucking dominates with 63% of freight revenue vs. air's mere 3.8%—speed commands premium pricing but scale wins in bulk logistics.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1828800" y="3200400"/>
            <a:ext cx="4944240" cy="3457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3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Freight Inefficiency by Mode of Transport</a:t>
            </a:r>
            <a:endParaRPr b="1" lang="en-US" sz="3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60520" y="128988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Mail and 'Other' modes show alarming inefficiency (643-847 units), while truck/rail/pipeline operate at peak efficiency (0-1 units)—prioritize modal shifts for cost savings.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457200">
              <a:lnSpc>
                <a:spcPct val="100000"/>
              </a:lnSpc>
              <a:spcBef>
                <a:spcPts val="641"/>
              </a:spcBef>
              <a:buNone/>
            </a:pP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457200">
              <a:lnSpc>
                <a:spcPct val="100000"/>
              </a:lnSpc>
              <a:spcBef>
                <a:spcPts val="641"/>
              </a:spcBef>
              <a:buNone/>
            </a:pP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1262520" y="4024080"/>
            <a:ext cx="6503400" cy="2746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Application>LibreOffice/25.2.4.3$Linux_X86_64 LibreOffice_project/520$Build-3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en-US</dc:language>
  <cp:lastModifiedBy/>
  <dcterms:modified xsi:type="dcterms:W3CDTF">2025-07-27T23:50:18Z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